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8" r:id="rId1"/>
  </p:sldMasterIdLst>
  <p:notesMasterIdLst>
    <p:notesMasterId r:id="rId20"/>
  </p:notesMasterIdLst>
  <p:sldIdLst>
    <p:sldId id="256" r:id="rId2"/>
    <p:sldId id="257" r:id="rId3"/>
    <p:sldId id="277" r:id="rId4"/>
    <p:sldId id="276" r:id="rId5"/>
    <p:sldId id="285" r:id="rId6"/>
    <p:sldId id="284" r:id="rId7"/>
    <p:sldId id="278" r:id="rId8"/>
    <p:sldId id="279" r:id="rId9"/>
    <p:sldId id="280" r:id="rId10"/>
    <p:sldId id="287" r:id="rId11"/>
    <p:sldId id="286" r:id="rId12"/>
    <p:sldId id="283" r:id="rId13"/>
    <p:sldId id="290" r:id="rId14"/>
    <p:sldId id="293" r:id="rId15"/>
    <p:sldId id="294" r:id="rId16"/>
    <p:sldId id="295" r:id="rId17"/>
    <p:sldId id="274" r:id="rId18"/>
    <p:sldId id="275" r:id="rId19"/>
  </p:sldIdLst>
  <p:sldSz cx="12192000" cy="6858000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나눔바른고딕" panose="020B0603020101020101" pitchFamily="50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나눔스퀘어 Bold" panose="020B0600000101010101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D4E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3" autoAdjust="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q 차량 측면 교통사고 발생 전후 데이터 한계</a:t>
            </a:r>
          </a:p>
          <a:p>
            <a:pPr>
              <a:defRPr/>
            </a:pPr>
            <a:r>
              <a:rPr lang="ko-KR" altLang="en-US"/>
              <a:t>◦ 결함이 많은 차량의 종류, 차량의 충돌위치별 교통사고 심각도 분석, 안전벨트 착용</a:t>
            </a:r>
          </a:p>
          <a:p>
            <a:pPr>
              <a:defRPr/>
            </a:pPr>
            <a:r>
              <a:rPr lang="ko-KR" altLang="en-US"/>
              <a:t>에 따른 교통사고 감소효과 분석, 충돌 실험 등이 주종</a:t>
            </a:r>
          </a:p>
          <a:p>
            <a:pPr>
              <a:defRPr/>
            </a:pPr>
            <a:r>
              <a:rPr lang="ko-KR" altLang="en-US"/>
              <a:t>◦ 차량 안전장치(에어백, 긴급제동장치, 속도제한장치 등) 장착에 따른 교통사고 영향에</a:t>
            </a:r>
          </a:p>
          <a:p>
            <a:pPr>
              <a:defRPr/>
            </a:pPr>
            <a:r>
              <a:rPr lang="ko-KR" altLang="en-US"/>
              <a:t>관한 연구를 진행하여 차량 안전개선에 활용</a:t>
            </a:r>
          </a:p>
          <a:p>
            <a:pPr>
              <a:defRPr/>
            </a:pPr>
            <a:r>
              <a:rPr lang="ko-KR" altLang="en-US"/>
              <a:t>◦ 차량 안전장치 미작동 또는 차량 결함으로 인해 교통사고로 이어질 경우, 사고당시</a:t>
            </a:r>
          </a:p>
          <a:p>
            <a:pPr>
              <a:defRPr/>
            </a:pPr>
            <a:r>
              <a:rPr lang="ko-KR" altLang="en-US"/>
              <a:t>상황의 원인분석을 위한 구체적인 근거자료 부족</a:t>
            </a:r>
          </a:p>
          <a:p>
            <a:pPr>
              <a:defRPr/>
            </a:pPr>
            <a:r>
              <a:rPr lang="ko-KR" altLang="en-US"/>
              <a:t>- 사고발생 전후 일정 시간동안의 차량 운행 및 교통상황과 관련된 객관적 데이터</a:t>
            </a:r>
          </a:p>
          <a:p>
            <a:pPr>
              <a:defRPr/>
            </a:pPr>
            <a:r>
              <a:rPr lang="ko-KR" altLang="en-US"/>
              <a:t>수집</a:t>
            </a:r>
          </a:p>
          <a:p>
            <a:pPr>
              <a:defRPr/>
            </a:pPr>
            <a:r>
              <a:rPr lang="ko-KR" altLang="en-US"/>
              <a:t>q 도로환경 측면 교통사고 위험구간 정보수집의 한계</a:t>
            </a:r>
          </a:p>
          <a:p>
            <a:pPr>
              <a:defRPr/>
            </a:pPr>
            <a:r>
              <a:rPr lang="ko-KR" altLang="en-US"/>
              <a:t>◦ 도로 기하구조의 설계, 도로 노면 포장여부, 교통량 수준별 사고에 미치는 영향에 대</a:t>
            </a:r>
          </a:p>
          <a:p>
            <a:pPr>
              <a:defRPr/>
            </a:pPr>
            <a:r>
              <a:rPr lang="ko-KR" altLang="en-US"/>
              <a:t>한 연구를 진행하고, 안전시설의 사고영향도를 분석하여 사고다발지점 개선사업에</a:t>
            </a:r>
          </a:p>
          <a:p>
            <a:pPr>
              <a:defRPr/>
            </a:pPr>
            <a:r>
              <a:rPr lang="ko-KR" altLang="en-US"/>
              <a:t>정책적으로 활용</a:t>
            </a:r>
          </a:p>
          <a:p>
            <a:pPr>
              <a:defRPr/>
            </a:pPr>
            <a:r>
              <a:rPr lang="ko-KR" altLang="en-US"/>
              <a:t>- 방호 시설(가드 레일, 가드 케이블 등)이 탑승자 사고 심각도에 미치는 영향, 갈매</a:t>
            </a:r>
          </a:p>
          <a:p>
            <a:pPr>
              <a:defRPr/>
            </a:pPr>
            <a:r>
              <a:rPr lang="ko-KR" altLang="en-US"/>
              <a:t>기 표지, 중앙 분리대 설치, 교차로 신호 등이 사고에 미치는 영향 등 분석</a:t>
            </a:r>
          </a:p>
          <a:p>
            <a:pPr>
              <a:defRPr/>
            </a:pPr>
            <a:r>
              <a:rPr lang="ko-KR" altLang="en-US"/>
              <a:t>◦ 일부 사고자료(보험사 사고 등)는 사고위치를 파악하는 좌표정보가 없어 사고원인 규</a:t>
            </a:r>
          </a:p>
          <a:p>
            <a:pPr>
              <a:defRPr/>
            </a:pPr>
            <a:r>
              <a:rPr lang="ko-KR" altLang="en-US"/>
              <a:t>명에 활용하기에는 자료의 신뢰도의 한계점 존재</a:t>
            </a:r>
          </a:p>
          <a:p>
            <a:pPr>
              <a:defRPr/>
            </a:pPr>
            <a:r>
              <a:rPr lang="ko-KR" altLang="en-US"/>
              <a:t>q 교통사고 발생의 복합적인 요인에 대한 분석의 한계</a:t>
            </a:r>
          </a:p>
          <a:p>
            <a:pPr>
              <a:defRPr/>
            </a:pPr>
            <a:r>
              <a:rPr lang="ko-KR" altLang="en-US"/>
              <a:t>◦ 교통사고의 상호작용에 대한 요인을 파악하기 위해서 다양한 측면의 사고연관성 변</a:t>
            </a:r>
          </a:p>
          <a:p>
            <a:pPr>
              <a:defRPr/>
            </a:pPr>
            <a:r>
              <a:rPr lang="ko-KR" altLang="en-US"/>
              <a:t>수를 탐색하는 것이 중요</a:t>
            </a:r>
          </a:p>
          <a:p>
            <a:pPr>
              <a:defRPr/>
            </a:pPr>
            <a:r>
              <a:rPr lang="ko-KR" altLang="en-US"/>
              <a:t>- 국내에서는 자료 융합 활용이 제한적</a:t>
            </a:r>
          </a:p>
          <a:p>
            <a:pPr>
              <a:defRPr/>
            </a:pPr>
            <a:r>
              <a:rPr lang="ko-KR" altLang="en-US"/>
              <a:t>- 기존 사고예측 연구는 도로요인, 환경요인, 차량요인 등 단독 요인 분석이 대부분</a:t>
            </a:r>
          </a:p>
          <a:p>
            <a:pPr>
              <a:defRPr/>
            </a:pPr>
            <a:r>
              <a:rPr lang="ko-KR" altLang="en-US"/>
              <a:t>◦ 이용자, 차량, 도로환경의 개별 요인간의 상호 영향으로 인하여 교통사고가 발생하는</a:t>
            </a:r>
          </a:p>
          <a:p>
            <a:pPr>
              <a:defRPr/>
            </a:pPr>
            <a:r>
              <a:rPr lang="ko-KR" altLang="en-US"/>
              <a:t>과정과 상관성, 인과성을 분석하는 연구 필요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19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7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3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2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1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6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3E3AD-8EA6-4364-8FFD-3AEFEA719B0A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6936" y="242372"/>
            <a:ext cx="3654667" cy="313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>
                <a:solidFill>
                  <a:srgbClr val="FFC000"/>
                </a:solidFill>
                <a:latin typeface="나눔스퀘어 Bold"/>
                <a:ea typeface="나눔스퀘어 Bold"/>
              </a:rPr>
              <a:t>2019 </a:t>
            </a:r>
            <a:endParaRPr lang="ko-KR" altLang="en-US" sz="5000">
              <a:solidFill>
                <a:srgbClr val="FFC000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5000">
                <a:solidFill>
                  <a:srgbClr val="FFC000"/>
                </a:solidFill>
                <a:latin typeface="나눔스퀘어 Bold"/>
                <a:ea typeface="나눔스퀘어 Bold"/>
              </a:rPr>
              <a:t>국토교통 </a:t>
            </a:r>
            <a:endParaRPr lang="ko-KR" altLang="en-US" sz="5000">
              <a:solidFill>
                <a:schemeClr val="bg1">
                  <a:lumMod val="8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5000">
                <a:solidFill>
                  <a:srgbClr val="F2F2F2"/>
                </a:solidFill>
                <a:latin typeface="나눔스퀘어 Bold"/>
                <a:ea typeface="나눔스퀘어 Bold"/>
              </a:rPr>
              <a:t>빅데이터 </a:t>
            </a:r>
            <a:endParaRPr lang="ko-KR" altLang="en-US" sz="5000">
              <a:solidFill>
                <a:schemeClr val="bg1">
                  <a:lumMod val="8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5000">
                <a:solidFill>
                  <a:srgbClr val="FFC000"/>
                </a:solidFill>
                <a:latin typeface="나눔스퀘어 Bold"/>
                <a:ea typeface="나눔스퀘어 Bold"/>
              </a:rPr>
              <a:t>해커톤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6146" y="3800954"/>
            <a:ext cx="5719708" cy="69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>
                <a:solidFill>
                  <a:schemeClr val="bg1">
                    <a:lumMod val="85000"/>
                  </a:schemeClr>
                </a:solidFill>
                <a:latin typeface="나눔스퀘어"/>
                <a:ea typeface="나눔스퀘어"/>
              </a:rPr>
              <a:t>GMD</a:t>
            </a:r>
          </a:p>
          <a:p>
            <a:pPr algn="ctr">
              <a:defRPr/>
            </a:pPr>
            <a:r>
              <a:rPr lang="en-US" altLang="ko-KR" sz="1700">
                <a:solidFill>
                  <a:schemeClr val="bg1">
                    <a:lumMod val="85000"/>
                  </a:schemeClr>
                </a:solidFill>
                <a:latin typeface="나눔스퀘어"/>
                <a:ea typeface="나눔스퀘어"/>
              </a:rPr>
              <a:t>(Geo Meets Deep)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InfoLab(Lee Donggun, Ryu dongjun, Kwang Woo Nam) . All right reserved.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8073" y="3277811"/>
            <a:ext cx="1595853" cy="30237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11374" y="3259723"/>
            <a:ext cx="1369252" cy="338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나눔바른고딕"/>
                <a:ea typeface="나눔바른고딕"/>
              </a:rPr>
              <a:t>DEV</a:t>
            </a:r>
            <a:endParaRPr lang="en-US" altLang="ko-KR" sz="1600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9207611" y="5145982"/>
            <a:ext cx="2472862" cy="1157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Bold"/>
                <a:ea typeface="나눔스퀘어 Bold"/>
              </a:rPr>
              <a:t>이동건</a:t>
            </a:r>
            <a:endParaRPr lang="ko-KR" altLang="en-US" sz="14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endParaRPr lang="ko-KR" altLang="en-US" sz="14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Bold"/>
                <a:ea typeface="나눔스퀘어 Bold"/>
              </a:rPr>
              <a:t>류동준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녹색이(가) 표시된 사진&#10;&#10;자동 생성된 설명">
            <a:extLst>
              <a:ext uri="{FF2B5EF4-FFF2-40B4-BE49-F238E27FC236}">
                <a16:creationId xmlns:a16="http://schemas.microsoft.com/office/drawing/2014/main" id="{4F7545BF-7224-4397-AFF5-369C9AD1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9" y="476802"/>
            <a:ext cx="5191683" cy="59043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3E9DA-3667-4E54-9292-D61BE0C34692}"/>
              </a:ext>
            </a:extLst>
          </p:cNvPr>
          <p:cNvSpPr/>
          <p:nvPr/>
        </p:nvSpPr>
        <p:spPr>
          <a:xfrm>
            <a:off x="7445444" y="3136611"/>
            <a:ext cx="4746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3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블랙박스</a:t>
            </a:r>
            <a:r>
              <a:rPr lang="en-US" altLang="ko-KR" sz="3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(or </a:t>
            </a:r>
            <a:r>
              <a:rPr lang="ko-KR" altLang="en-US" sz="3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ADAS</a:t>
            </a:r>
            <a:r>
              <a:rPr lang="en-US" altLang="ko-KR" sz="3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32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endParaRPr lang="ko-KR" altLang="en-US" sz="3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32BC2FF-6604-4232-BB70-3C4D3416EEC3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B5B67F-F44D-4243-BD2E-B33A94A739E8}"/>
              </a:ext>
            </a:extLst>
          </p:cNvPr>
          <p:cNvSpPr/>
          <p:nvPr/>
        </p:nvSpPr>
        <p:spPr>
          <a:xfrm>
            <a:off x="2036414" y="312573"/>
            <a:ext cx="5307408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DTG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운행기록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TRIP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위험 데이터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69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녹색이(가) 표시된 사진&#10;&#10;자동 생성된 설명">
            <a:extLst>
              <a:ext uri="{FF2B5EF4-FFF2-40B4-BE49-F238E27FC236}">
                <a16:creationId xmlns:a16="http://schemas.microsoft.com/office/drawing/2014/main" id="{4F7545BF-7224-4397-AFF5-369C9AD1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9" y="476802"/>
            <a:ext cx="5191683" cy="59043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3E9DA-3667-4E54-9292-D61BE0C34692}"/>
              </a:ext>
            </a:extLst>
          </p:cNvPr>
          <p:cNvSpPr/>
          <p:nvPr/>
        </p:nvSpPr>
        <p:spPr>
          <a:xfrm>
            <a:off x="8101070" y="3127761"/>
            <a:ext cx="2877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 데이터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27D8B-A091-4D62-9189-34AAE5CD82C6}"/>
              </a:ext>
            </a:extLst>
          </p:cNvPr>
          <p:cNvSpPr/>
          <p:nvPr/>
        </p:nvSpPr>
        <p:spPr>
          <a:xfrm>
            <a:off x="1476320" y="391885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148022-9BAE-4556-BBEA-C6D44B22BF95}"/>
              </a:ext>
            </a:extLst>
          </p:cNvPr>
          <p:cNvSpPr/>
          <p:nvPr/>
        </p:nvSpPr>
        <p:spPr>
          <a:xfrm>
            <a:off x="2848172" y="2794948"/>
            <a:ext cx="7693809" cy="1250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빈틈 없는 교통량 수집 및 사고예방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48EF9-9D86-4C51-8BB7-071EF7A2F366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8932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15F130A1-BEFA-418A-BD44-053E3E5BB482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68" y="470122"/>
            <a:ext cx="2347715" cy="16899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68" y="2238999"/>
            <a:ext cx="2347715" cy="31178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83" y="470122"/>
            <a:ext cx="2442481" cy="31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983" y="3662803"/>
            <a:ext cx="2442481" cy="24116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464" y="470122"/>
            <a:ext cx="2426540" cy="26576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464" y="3127761"/>
            <a:ext cx="2426540" cy="21144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005" y="470183"/>
            <a:ext cx="2085714" cy="17688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004" y="2238999"/>
            <a:ext cx="2085715" cy="2072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330" y="4299364"/>
            <a:ext cx="2094390" cy="20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7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15F130A1-BEFA-418A-BD44-053E3E5BB482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68" y="470122"/>
            <a:ext cx="2347715" cy="16899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68" y="2238999"/>
            <a:ext cx="2347715" cy="31178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83" y="470122"/>
            <a:ext cx="2442481" cy="31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983" y="3662803"/>
            <a:ext cx="2442481" cy="24116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464" y="470122"/>
            <a:ext cx="2426540" cy="26576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464" y="3127761"/>
            <a:ext cx="2426540" cy="21144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005" y="470183"/>
            <a:ext cx="2085714" cy="17688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004" y="2238999"/>
            <a:ext cx="2085715" cy="2072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330" y="4299364"/>
            <a:ext cx="2094390" cy="20482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127D8B-A091-4D62-9189-34AAE5CD82C6}"/>
              </a:ext>
            </a:extLst>
          </p:cNvPr>
          <p:cNvSpPr/>
          <p:nvPr/>
        </p:nvSpPr>
        <p:spPr>
          <a:xfrm>
            <a:off x="1829805" y="234460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TRIP 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 데이터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분으로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분석 결과</a:t>
            </a:r>
            <a:endParaRPr lang="en-US" altLang="ko-KR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 기간에 따른 위도 경도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거리에 따른 이동 기간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전국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운행기록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클러스터 히스토그램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클러스터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한달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클러스터 분석표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주중 주말 사이의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주성분계수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주성분 계수에 따른 운행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주성분 운행 기록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클러스터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41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15F130A1-BEFA-418A-BD44-053E3E5BB482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68" y="470122"/>
            <a:ext cx="2347715" cy="16899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68" y="2238999"/>
            <a:ext cx="2347715" cy="31178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83" y="470122"/>
            <a:ext cx="2442481" cy="31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983" y="3662803"/>
            <a:ext cx="2442481" cy="24116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464" y="470122"/>
            <a:ext cx="2426540" cy="26576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464" y="3127761"/>
            <a:ext cx="2426540" cy="21144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005" y="470183"/>
            <a:ext cx="2085714" cy="17688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004" y="2238999"/>
            <a:ext cx="2085715" cy="2072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330" y="4299364"/>
            <a:ext cx="2094390" cy="20482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127D8B-A091-4D62-9189-34AAE5CD82C6}"/>
              </a:ext>
            </a:extLst>
          </p:cNvPr>
          <p:cNvSpPr/>
          <p:nvPr/>
        </p:nvSpPr>
        <p:spPr>
          <a:xfrm>
            <a:off x="1829805" y="234460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TRIP 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 데이터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분으로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분석 결과</a:t>
            </a:r>
            <a:endParaRPr lang="en-US" altLang="ko-KR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 기간에 따른 위도 경도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거리에 따른 이동 기간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전국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운행기록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클러스터 히스토그램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클러스터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한달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클러스터 분석표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주중 주말 사이의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주성분계수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주성분 계수에 따른 운행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주성분 운행 기록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클러스터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127D8B-A091-4D62-9189-34AAE5CD82C6}"/>
              </a:ext>
            </a:extLst>
          </p:cNvPr>
          <p:cNvSpPr/>
          <p:nvPr/>
        </p:nvSpPr>
        <p:spPr>
          <a:xfrm>
            <a:off x="1829805" y="234459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단위 데이터까지 있다면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분기별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클러스터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8780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15F130A1-BEFA-418A-BD44-053E3E5BB482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68" y="470122"/>
            <a:ext cx="2347715" cy="16899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68" y="2238999"/>
            <a:ext cx="2347715" cy="31178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83" y="470122"/>
            <a:ext cx="2442481" cy="31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983" y="3662803"/>
            <a:ext cx="2442481" cy="24116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464" y="470122"/>
            <a:ext cx="2426540" cy="26576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464" y="3127761"/>
            <a:ext cx="2426540" cy="21144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005" y="470183"/>
            <a:ext cx="2085714" cy="17688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004" y="2238999"/>
            <a:ext cx="2085715" cy="2072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330" y="4299364"/>
            <a:ext cx="2094390" cy="20482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127D8B-A091-4D62-9189-34AAE5CD82C6}"/>
              </a:ext>
            </a:extLst>
          </p:cNvPr>
          <p:cNvSpPr/>
          <p:nvPr/>
        </p:nvSpPr>
        <p:spPr>
          <a:xfrm>
            <a:off x="1829805" y="234460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TRIP 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 데이터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분으로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분석 결과</a:t>
            </a:r>
            <a:endParaRPr lang="en-US" altLang="ko-KR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 기간에 따른 위도 경도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거리에 따른 이동 기간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전국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운행기록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클러스터 히스토그램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클러스터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한달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클러스터 분석표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주중 주말 사이의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주성분계수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주성분 계수에 따른 운행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주성분 운행 기록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클러스터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127D8B-A091-4D62-9189-34AAE5CD82C6}"/>
              </a:ext>
            </a:extLst>
          </p:cNvPr>
          <p:cNvSpPr/>
          <p:nvPr/>
        </p:nvSpPr>
        <p:spPr>
          <a:xfrm>
            <a:off x="1829805" y="234459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단위 데이터까지 있다면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분기별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평일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주말 운행 기록 분포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클러스터 이동 현황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127D8B-A091-4D62-9189-34AAE5CD82C6}"/>
              </a:ext>
            </a:extLst>
          </p:cNvPr>
          <p:cNvSpPr/>
          <p:nvPr/>
        </p:nvSpPr>
        <p:spPr>
          <a:xfrm>
            <a:off x="1951268" y="234458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영상데이터가 까지 있다면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운행 데이터와 사고 위험 데이터를 각각 별도로 분석하여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더욱더 정확한 특성을 분석할 수 있고 분석된 결과로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교통량 측정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예방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운전자가 피로도를 느끼는 지점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운전자의 시각에서 가려진 도로 표지판 등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분석 결과를 보여줄 수 있습니다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5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15F130A1-BEFA-418A-BD44-053E3E5BB482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8022-9BAE-4556-BBEA-C6D44B22BF95}"/>
              </a:ext>
            </a:extLst>
          </p:cNvPr>
          <p:cNvSpPr/>
          <p:nvPr/>
        </p:nvSpPr>
        <p:spPr>
          <a:xfrm>
            <a:off x="1941937" y="394647"/>
            <a:ext cx="4320070" cy="5625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교통량 수집 및 도로 표지판 시아 확인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148022-9BAE-4556-BBEA-C6D44B22BF95}"/>
              </a:ext>
            </a:extLst>
          </p:cNvPr>
          <p:cNvSpPr/>
          <p:nvPr/>
        </p:nvSpPr>
        <p:spPr>
          <a:xfrm>
            <a:off x="1941937" y="1167156"/>
            <a:ext cx="5258832" cy="30324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사람이 직접 도로에 나가 측정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카메라로 촬영 후 사람이 측정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피로도가 높다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사람이 직접 하지 않으면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측정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 어렵다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148022-9BAE-4556-BBEA-C6D44B22BF95}"/>
              </a:ext>
            </a:extLst>
          </p:cNvPr>
          <p:cNvSpPr/>
          <p:nvPr/>
        </p:nvSpPr>
        <p:spPr>
          <a:xfrm>
            <a:off x="4063549" y="3902528"/>
            <a:ext cx="7707085" cy="23349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DTG +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데이터가 있다면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택시와 같은 차량에서 나온 영상 데이터 및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DTG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데이터로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차량을 수를 세거나 도로 표지판이 있어야 할 장소에 없다면 체크하여 보고합니다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62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9737" y="2463672"/>
            <a:ext cx="573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질의응답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9738" y="2899959"/>
            <a:ext cx="2169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Question &amp; Answer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0CBDE81-B6BE-4DD5-8F8A-CC0D7818DAB7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14964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3326" y="3232164"/>
            <a:ext cx="6291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9039" y="3792135"/>
            <a:ext cx="5719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YOU.</a:t>
            </a:r>
            <a:endParaRPr lang="ko-KR" altLang="en-US" sz="160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08009" y="4166333"/>
            <a:ext cx="1595853" cy="30237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4267" y="4148244"/>
            <a:ext cx="1369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8564" y="1223092"/>
            <a:ext cx="7924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6758" y="1891052"/>
            <a:ext cx="216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분석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3219346" y="2050601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5094" y="3458497"/>
            <a:ext cx="8016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2506" y="4146677"/>
            <a:ext cx="216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 제안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225094" y="4306226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7155" y="1223092"/>
            <a:ext cx="8016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4568" y="1895530"/>
            <a:ext cx="216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설명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227156" y="2055079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27155" y="3458496"/>
            <a:ext cx="8016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44568" y="4166422"/>
            <a:ext cx="216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27156" y="4302635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0055" y="1015863"/>
            <a:ext cx="1635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0055" y="1623201"/>
            <a:ext cx="163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846955" y="851589"/>
            <a:ext cx="414079" cy="414079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8860" y="2407888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졸음 쉼터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8860" y="2759097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도로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86956" y="4658371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도로 정비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6956" y="5009580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졸음 쉼터 위치 선정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86956" y="5363738"/>
            <a:ext cx="2638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과속 단속 카메라</a:t>
            </a:r>
            <a:r>
              <a:rPr lang="en-US" altLang="ko-KR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선정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15886" y="2351128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 Outlier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15886" y="2702337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luster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15886" y="4765530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ADAS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15886" y="5116739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교통량 측정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15886" y="5470897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사고 예방</a:t>
            </a:r>
          </a:p>
        </p:txBody>
      </p:sp>
      <p:sp>
        <p:nvSpPr>
          <p:cNvPr id="37" name="TextBox 10"/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8D342B-FC7B-4CF9-A752-360513A0AAAB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F3987-C1FA-4821-B2E6-C4E3FDB4DCCC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76C88D-FE67-4DB3-A68B-DA37DAB41FFE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473EC1C-7205-46C7-98CF-DBECF069102E}"/>
              </a:ext>
            </a:extLst>
          </p:cNvPr>
          <p:cNvGrpSpPr/>
          <p:nvPr/>
        </p:nvGrpSpPr>
        <p:grpSpPr>
          <a:xfrm>
            <a:off x="2202260" y="639528"/>
            <a:ext cx="3893740" cy="3219408"/>
            <a:chOff x="1893389" y="534506"/>
            <a:chExt cx="3893740" cy="321940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772062-0B96-49FA-90E7-35ED7006AB03}"/>
                </a:ext>
              </a:extLst>
            </p:cNvPr>
            <p:cNvSpPr/>
            <p:nvPr/>
          </p:nvSpPr>
          <p:spPr>
            <a:xfrm>
              <a:off x="1893389" y="912583"/>
              <a:ext cx="3893740" cy="28413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2D1C70-9524-4D63-886B-9B63932C8A1A}"/>
                </a:ext>
              </a:extLst>
            </p:cNvPr>
            <p:cNvSpPr txBox="1"/>
            <p:nvPr/>
          </p:nvSpPr>
          <p:spPr>
            <a:xfrm>
              <a:off x="2111020" y="534506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졸음 쉼터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1EBAEE8-328D-43C4-9DFC-63BE7A353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94" y="1030378"/>
              <a:ext cx="3721434" cy="114865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6FE6A75-5491-40DF-993F-41F1997B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195" y="2241598"/>
              <a:ext cx="3721434" cy="72378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AACC82B-3F97-46FF-AF2E-89165A6E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645" y="2599782"/>
              <a:ext cx="3721415" cy="69308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F5DD8B8-2A6E-484F-A3ED-29A7834A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7626" y="3033606"/>
              <a:ext cx="3721434" cy="621264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ACA8B19-FBE8-4E97-830A-774CA136E1FC}"/>
              </a:ext>
            </a:extLst>
          </p:cNvPr>
          <p:cNvGrpSpPr/>
          <p:nvPr/>
        </p:nvGrpSpPr>
        <p:grpSpPr>
          <a:xfrm>
            <a:off x="7103626" y="639528"/>
            <a:ext cx="3893740" cy="3219408"/>
            <a:chOff x="4109016" y="1323489"/>
            <a:chExt cx="3893740" cy="321940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C550D2D-DE4E-4B85-BD56-59BB3B0F9BB3}"/>
                </a:ext>
              </a:extLst>
            </p:cNvPr>
            <p:cNvSpPr/>
            <p:nvPr/>
          </p:nvSpPr>
          <p:spPr>
            <a:xfrm>
              <a:off x="4109016" y="1701567"/>
              <a:ext cx="3893740" cy="28413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67B66C-4CF6-45E0-81C6-68CB9AFD4483}"/>
                </a:ext>
              </a:extLst>
            </p:cNvPr>
            <p:cNvSpPr txBox="1"/>
            <p:nvPr/>
          </p:nvSpPr>
          <p:spPr>
            <a:xfrm>
              <a:off x="4326647" y="1323489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도로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BE50B14-A580-4CA9-AEAE-2D2A09C2F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6849" y="1782630"/>
              <a:ext cx="3750326" cy="63554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08CE2B0-D52A-4956-9B1D-0049B98CD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858" y="2453322"/>
              <a:ext cx="3750325" cy="1369953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A7EAFCA-FB43-4877-8199-52A966A93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6850" y="3232970"/>
              <a:ext cx="3750325" cy="72242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584C441-0015-4B65-986C-AC38BB9D8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4842" y="3790280"/>
              <a:ext cx="3750325" cy="685882"/>
            </a:xfrm>
            <a:prstGeom prst="rect">
              <a:avLst/>
            </a:prstGeom>
          </p:spPr>
        </p:pic>
      </p:grpSp>
      <p:pic>
        <p:nvPicPr>
          <p:cNvPr id="56" name="그림 55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2CF683B9-E3AC-4F8D-81B1-226DE2ED1D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28" y="4156986"/>
            <a:ext cx="4093676" cy="230269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B85EA2-1181-4642-831D-008D509BB8DD}"/>
              </a:ext>
            </a:extLst>
          </p:cNvPr>
          <p:cNvGrpSpPr/>
          <p:nvPr/>
        </p:nvGrpSpPr>
        <p:grpSpPr>
          <a:xfrm>
            <a:off x="2637899" y="4163720"/>
            <a:ext cx="3014714" cy="2183527"/>
            <a:chOff x="6950361" y="2000897"/>
            <a:chExt cx="4779929" cy="34620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7F3FDDA-9E59-4584-9D86-029C65B438B4}"/>
                </a:ext>
              </a:extLst>
            </p:cNvPr>
            <p:cNvGrpSpPr/>
            <p:nvPr/>
          </p:nvGrpSpPr>
          <p:grpSpPr>
            <a:xfrm>
              <a:off x="8397872" y="2000897"/>
              <a:ext cx="787860" cy="3462054"/>
              <a:chOff x="8322054" y="2379365"/>
              <a:chExt cx="787860" cy="346205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29FA5FB-A96F-4FFF-B826-9CC172364CA8}"/>
                  </a:ext>
                </a:extLst>
              </p:cNvPr>
              <p:cNvGrpSpPr/>
              <p:nvPr/>
            </p:nvGrpSpPr>
            <p:grpSpPr>
              <a:xfrm>
                <a:off x="8322054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4D017F6-74C7-4DC5-A193-56389BDF27AB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8" name="모서리가 둥근 직사각형 12">
                  <a:extLst>
                    <a:ext uri="{FF2B5EF4-FFF2-40B4-BE49-F238E27FC236}">
                      <a16:creationId xmlns:a16="http://schemas.microsoft.com/office/drawing/2014/main" id="{D8B70EF7-5321-4276-AF6E-EF1DD95168B4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A29F66-252E-49AA-B82D-3019BD4C6CC1}"/>
                  </a:ext>
                </a:extLst>
              </p:cNvPr>
              <p:cNvGrpSpPr/>
              <p:nvPr/>
            </p:nvGrpSpPr>
            <p:grpSpPr>
              <a:xfrm>
                <a:off x="8420023" y="2718996"/>
                <a:ext cx="591931" cy="3014894"/>
                <a:chOff x="3390736" y="669254"/>
                <a:chExt cx="716236" cy="3648023"/>
              </a:xfrm>
              <a:solidFill>
                <a:schemeClr val="bg1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79F95B5-ABF9-48FE-8E55-27DA72C0A18D}"/>
                    </a:ext>
                  </a:extLst>
                </p:cNvPr>
                <p:cNvSpPr/>
                <p:nvPr/>
              </p:nvSpPr>
              <p:spPr>
                <a:xfrm>
                  <a:off x="3390736" y="3601040"/>
                  <a:ext cx="716236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6" name="모서리가 둥근 직사각형 10">
                  <a:extLst>
                    <a:ext uri="{FF2B5EF4-FFF2-40B4-BE49-F238E27FC236}">
                      <a16:creationId xmlns:a16="http://schemas.microsoft.com/office/drawing/2014/main" id="{D949F4A2-5807-4D2A-91DF-2D256E054955}"/>
                    </a:ext>
                  </a:extLst>
                </p:cNvPr>
                <p:cNvSpPr/>
                <p:nvPr/>
              </p:nvSpPr>
              <p:spPr>
                <a:xfrm>
                  <a:off x="3581576" y="669254"/>
                  <a:ext cx="344286" cy="3221809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98D205-86E1-4367-84D2-215768C6C450}"/>
                </a:ext>
              </a:extLst>
            </p:cNvPr>
            <p:cNvSpPr txBox="1"/>
            <p:nvPr/>
          </p:nvSpPr>
          <p:spPr>
            <a:xfrm>
              <a:off x="7250211" y="3089797"/>
              <a:ext cx="982289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113E81-43EE-414D-B9E0-F9CD02F52126}"/>
                </a:ext>
              </a:extLst>
            </p:cNvPr>
            <p:cNvSpPr txBox="1"/>
            <p:nvPr/>
          </p:nvSpPr>
          <p:spPr>
            <a:xfrm>
              <a:off x="10252706" y="2220828"/>
              <a:ext cx="1380993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사망자 감소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A55FF8-331F-4CB7-B6B3-07F6B9D5C696}"/>
                </a:ext>
              </a:extLst>
            </p:cNvPr>
            <p:cNvGrpSpPr/>
            <p:nvPr/>
          </p:nvGrpSpPr>
          <p:grpSpPr>
            <a:xfrm>
              <a:off x="9455116" y="2000897"/>
              <a:ext cx="787860" cy="3462054"/>
              <a:chOff x="9586651" y="2379365"/>
              <a:chExt cx="787860" cy="3462054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DE0CC2B-C4E4-4373-AC0D-B881CF756E7F}"/>
                  </a:ext>
                </a:extLst>
              </p:cNvPr>
              <p:cNvGrpSpPr/>
              <p:nvPr/>
            </p:nvGrpSpPr>
            <p:grpSpPr>
              <a:xfrm>
                <a:off x="9586651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C410CDE-61B9-446D-8A01-0E0359A44E56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7" name="모서리가 둥근 직사각형 22">
                  <a:extLst>
                    <a:ext uri="{FF2B5EF4-FFF2-40B4-BE49-F238E27FC236}">
                      <a16:creationId xmlns:a16="http://schemas.microsoft.com/office/drawing/2014/main" id="{E75C0FDF-248A-418B-9D54-9314F4A0C013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3E07A17-4B77-4531-B478-A9197C3B6A3A}"/>
                  </a:ext>
                </a:extLst>
              </p:cNvPr>
              <p:cNvGrpSpPr/>
              <p:nvPr/>
            </p:nvGrpSpPr>
            <p:grpSpPr>
              <a:xfrm>
                <a:off x="9684616" y="3837595"/>
                <a:ext cx="591931" cy="1896296"/>
                <a:chOff x="3390736" y="2022760"/>
                <a:chExt cx="716237" cy="2294518"/>
              </a:xfrm>
              <a:solidFill>
                <a:schemeClr val="bg1"/>
              </a:solidFill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D16229D-B351-4182-8089-9666A175B8F2}"/>
                    </a:ext>
                  </a:extLst>
                </p:cNvPr>
                <p:cNvSpPr/>
                <p:nvPr/>
              </p:nvSpPr>
              <p:spPr>
                <a:xfrm>
                  <a:off x="3390736" y="3601041"/>
                  <a:ext cx="716237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5" name="모서리가 둥근 직사각형 20">
                  <a:extLst>
                    <a:ext uri="{FF2B5EF4-FFF2-40B4-BE49-F238E27FC236}">
                      <a16:creationId xmlns:a16="http://schemas.microsoft.com/office/drawing/2014/main" id="{D57C20E2-D7AD-43E7-87DA-CDAFA69CC2CD}"/>
                    </a:ext>
                  </a:extLst>
                </p:cNvPr>
                <p:cNvSpPr/>
                <p:nvPr/>
              </p:nvSpPr>
              <p:spPr>
                <a:xfrm>
                  <a:off x="3581576" y="2022760"/>
                  <a:ext cx="344286" cy="1868302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7E0D06-E3E9-473B-A8E2-7D7B41658590}"/>
                </a:ext>
              </a:extLst>
            </p:cNvPr>
            <p:cNvSpPr txBox="1"/>
            <p:nvPr/>
          </p:nvSpPr>
          <p:spPr>
            <a:xfrm>
              <a:off x="6950361" y="3401852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94%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5DB29B0-E795-48EA-8762-7B3298366B53}"/>
                </a:ext>
              </a:extLst>
            </p:cNvPr>
            <p:cNvSpPr txBox="1"/>
            <p:nvPr/>
          </p:nvSpPr>
          <p:spPr>
            <a:xfrm>
              <a:off x="10148304" y="2548860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55%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3" name="TextBox 10">
            <a:extLst>
              <a:ext uri="{FF2B5EF4-FFF2-40B4-BE49-F238E27FC236}">
                <a16:creationId xmlns:a16="http://schemas.microsoft.com/office/drawing/2014/main" id="{12F410CD-7E22-4090-A7E2-0A5C2048EC33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83863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 제안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AE0C4C-5EB6-435A-8501-C7BF3067943E}"/>
              </a:ext>
            </a:extLst>
          </p:cNvPr>
          <p:cNvGrpSpPr/>
          <p:nvPr/>
        </p:nvGrpSpPr>
        <p:grpSpPr>
          <a:xfrm>
            <a:off x="2202260" y="639528"/>
            <a:ext cx="3893740" cy="3219408"/>
            <a:chOff x="1893389" y="534506"/>
            <a:chExt cx="3893740" cy="32194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E982F9-22FD-4A88-9B79-3DB831EFCC8C}"/>
                </a:ext>
              </a:extLst>
            </p:cNvPr>
            <p:cNvSpPr/>
            <p:nvPr/>
          </p:nvSpPr>
          <p:spPr>
            <a:xfrm>
              <a:off x="1893389" y="912583"/>
              <a:ext cx="3893740" cy="28413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5790E4-B96A-4B09-8D54-FDFB8258A731}"/>
                </a:ext>
              </a:extLst>
            </p:cNvPr>
            <p:cNvSpPr txBox="1"/>
            <p:nvPr/>
          </p:nvSpPr>
          <p:spPr>
            <a:xfrm>
              <a:off x="2111020" y="534506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졸음 쉼터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62D7A35-CA6B-493E-9186-F9254A16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94" y="1030378"/>
              <a:ext cx="3721434" cy="114865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1C87134-C79F-405A-B5FB-BC1289B0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195" y="2241598"/>
              <a:ext cx="3721434" cy="72378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7B5A029-555B-4B7D-92D8-0CA58DEF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645" y="2599782"/>
              <a:ext cx="3721415" cy="69308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9078DF3-A6EA-46D6-90BA-813F5EF8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7626" y="3033606"/>
              <a:ext cx="3721434" cy="62126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12EE9C-0DBB-4E54-AE68-BD55A77EE3C4}"/>
              </a:ext>
            </a:extLst>
          </p:cNvPr>
          <p:cNvGrpSpPr/>
          <p:nvPr/>
        </p:nvGrpSpPr>
        <p:grpSpPr>
          <a:xfrm>
            <a:off x="7103626" y="639528"/>
            <a:ext cx="3893740" cy="3219408"/>
            <a:chOff x="4109016" y="1323489"/>
            <a:chExt cx="3893740" cy="321940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A3F0FC-BD95-4DBB-BC56-55388DFE609B}"/>
                </a:ext>
              </a:extLst>
            </p:cNvPr>
            <p:cNvSpPr/>
            <p:nvPr/>
          </p:nvSpPr>
          <p:spPr>
            <a:xfrm>
              <a:off x="4109016" y="1701567"/>
              <a:ext cx="3893740" cy="28413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64FCA5-8388-4BD5-9BA6-D25A181C6981}"/>
                </a:ext>
              </a:extLst>
            </p:cNvPr>
            <p:cNvSpPr txBox="1"/>
            <p:nvPr/>
          </p:nvSpPr>
          <p:spPr>
            <a:xfrm>
              <a:off x="4326647" y="1323489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도로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C0473D5-36CD-44BD-9CD9-184866CC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6849" y="1782630"/>
              <a:ext cx="3750326" cy="63554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CB56A07-799C-4BC6-9EF1-EDDFBF4A1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858" y="2453322"/>
              <a:ext cx="3750325" cy="136995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F692078-7C63-47B0-892C-D3F8742C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6850" y="3232970"/>
              <a:ext cx="3750325" cy="72242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81AA1B2-E23F-49F4-911B-C479B0B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4842" y="3790280"/>
              <a:ext cx="3750325" cy="685882"/>
            </a:xfrm>
            <a:prstGeom prst="rect">
              <a:avLst/>
            </a:prstGeom>
          </p:spPr>
        </p:pic>
      </p:grpSp>
      <p:pic>
        <p:nvPicPr>
          <p:cNvPr id="57" name="그림 56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77BD1DD9-58A2-486C-8772-600DA96E71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28" y="4156986"/>
            <a:ext cx="4093676" cy="230269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76BA358-022A-4AEA-9E59-2BF57A67ADE9}"/>
              </a:ext>
            </a:extLst>
          </p:cNvPr>
          <p:cNvGrpSpPr/>
          <p:nvPr/>
        </p:nvGrpSpPr>
        <p:grpSpPr>
          <a:xfrm>
            <a:off x="2637899" y="4163720"/>
            <a:ext cx="3014714" cy="2183527"/>
            <a:chOff x="6950361" y="2000897"/>
            <a:chExt cx="4779929" cy="346205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26C91CC-DEE0-4FB0-BB7F-8371CC793D32}"/>
                </a:ext>
              </a:extLst>
            </p:cNvPr>
            <p:cNvGrpSpPr/>
            <p:nvPr/>
          </p:nvGrpSpPr>
          <p:grpSpPr>
            <a:xfrm>
              <a:off x="8397872" y="2000897"/>
              <a:ext cx="787860" cy="3462054"/>
              <a:chOff x="8322054" y="2379365"/>
              <a:chExt cx="787860" cy="346205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7990C3D-9C4E-4C90-A8EF-8387B4B2C8CA}"/>
                  </a:ext>
                </a:extLst>
              </p:cNvPr>
              <p:cNvGrpSpPr/>
              <p:nvPr/>
            </p:nvGrpSpPr>
            <p:grpSpPr>
              <a:xfrm>
                <a:off x="8322054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22A3DC59-06EA-4A9D-9939-D7600DC30CE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" name="모서리가 둥근 직사각형 12">
                  <a:extLst>
                    <a:ext uri="{FF2B5EF4-FFF2-40B4-BE49-F238E27FC236}">
                      <a16:creationId xmlns:a16="http://schemas.microsoft.com/office/drawing/2014/main" id="{CFB10CCC-6067-4417-A3F6-8BC0C77F64A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22A7540-9ED0-4D53-8671-2306E318FBEA}"/>
                  </a:ext>
                </a:extLst>
              </p:cNvPr>
              <p:cNvGrpSpPr/>
              <p:nvPr/>
            </p:nvGrpSpPr>
            <p:grpSpPr>
              <a:xfrm>
                <a:off x="8420023" y="2718996"/>
                <a:ext cx="591931" cy="3014894"/>
                <a:chOff x="3390736" y="669254"/>
                <a:chExt cx="716236" cy="3648023"/>
              </a:xfrm>
              <a:solidFill>
                <a:schemeClr val="bg1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65DDF21F-B871-4272-AE12-27AA718FA074}"/>
                    </a:ext>
                  </a:extLst>
                </p:cNvPr>
                <p:cNvSpPr/>
                <p:nvPr/>
              </p:nvSpPr>
              <p:spPr>
                <a:xfrm>
                  <a:off x="3390736" y="3601040"/>
                  <a:ext cx="716236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4" name="모서리가 둥근 직사각형 10">
                  <a:extLst>
                    <a:ext uri="{FF2B5EF4-FFF2-40B4-BE49-F238E27FC236}">
                      <a16:creationId xmlns:a16="http://schemas.microsoft.com/office/drawing/2014/main" id="{EE445900-AAD8-47D9-A051-9754E2C7059A}"/>
                    </a:ext>
                  </a:extLst>
                </p:cNvPr>
                <p:cNvSpPr/>
                <p:nvPr/>
              </p:nvSpPr>
              <p:spPr>
                <a:xfrm>
                  <a:off x="3581576" y="669254"/>
                  <a:ext cx="344286" cy="3221809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F37F0E-4E13-445C-8DA8-8812246887DA}"/>
                </a:ext>
              </a:extLst>
            </p:cNvPr>
            <p:cNvSpPr txBox="1"/>
            <p:nvPr/>
          </p:nvSpPr>
          <p:spPr>
            <a:xfrm>
              <a:off x="7250211" y="3089797"/>
              <a:ext cx="982289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43148F-3C98-4583-8975-D3C0DEF8F223}"/>
                </a:ext>
              </a:extLst>
            </p:cNvPr>
            <p:cNvSpPr txBox="1"/>
            <p:nvPr/>
          </p:nvSpPr>
          <p:spPr>
            <a:xfrm>
              <a:off x="10252706" y="2220828"/>
              <a:ext cx="1380993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사망자 감소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0561F76-F943-4A99-BAA9-62E1180F3A43}"/>
                </a:ext>
              </a:extLst>
            </p:cNvPr>
            <p:cNvGrpSpPr/>
            <p:nvPr/>
          </p:nvGrpSpPr>
          <p:grpSpPr>
            <a:xfrm>
              <a:off x="9455116" y="2000897"/>
              <a:ext cx="787860" cy="3462054"/>
              <a:chOff x="9586651" y="2379365"/>
              <a:chExt cx="787860" cy="3462054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7A871658-F5C9-48DD-AF9B-96F60D9B73A0}"/>
                  </a:ext>
                </a:extLst>
              </p:cNvPr>
              <p:cNvGrpSpPr/>
              <p:nvPr/>
            </p:nvGrpSpPr>
            <p:grpSpPr>
              <a:xfrm>
                <a:off x="9586651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88871FB-1446-4E26-A35C-990E0CBDF51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0" name="모서리가 둥근 직사각형 22">
                  <a:extLst>
                    <a:ext uri="{FF2B5EF4-FFF2-40B4-BE49-F238E27FC236}">
                      <a16:creationId xmlns:a16="http://schemas.microsoft.com/office/drawing/2014/main" id="{770F038A-69EF-4738-9A4A-33DD7DF0DB1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784B9EA6-AA08-479A-A249-F7C8CA2C8C39}"/>
                  </a:ext>
                </a:extLst>
              </p:cNvPr>
              <p:cNvGrpSpPr/>
              <p:nvPr/>
            </p:nvGrpSpPr>
            <p:grpSpPr>
              <a:xfrm>
                <a:off x="9684616" y="3837595"/>
                <a:ext cx="591931" cy="1896296"/>
                <a:chOff x="3390736" y="2022760"/>
                <a:chExt cx="716237" cy="2294518"/>
              </a:xfrm>
              <a:solidFill>
                <a:schemeClr val="bg1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40A8ADF-BE94-43A3-AA6B-37B57FC51CE5}"/>
                    </a:ext>
                  </a:extLst>
                </p:cNvPr>
                <p:cNvSpPr/>
                <p:nvPr/>
              </p:nvSpPr>
              <p:spPr>
                <a:xfrm>
                  <a:off x="3390736" y="3601041"/>
                  <a:ext cx="716237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8" name="모서리가 둥근 직사각형 20">
                  <a:extLst>
                    <a:ext uri="{FF2B5EF4-FFF2-40B4-BE49-F238E27FC236}">
                      <a16:creationId xmlns:a16="http://schemas.microsoft.com/office/drawing/2014/main" id="{668D6623-2ECA-4952-A177-02F853F14A04}"/>
                    </a:ext>
                  </a:extLst>
                </p:cNvPr>
                <p:cNvSpPr/>
                <p:nvPr/>
              </p:nvSpPr>
              <p:spPr>
                <a:xfrm>
                  <a:off x="3581576" y="2022760"/>
                  <a:ext cx="344286" cy="1868302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BF970F-94E8-40CA-88CC-AA3B4272609E}"/>
                </a:ext>
              </a:extLst>
            </p:cNvPr>
            <p:cNvSpPr txBox="1"/>
            <p:nvPr/>
          </p:nvSpPr>
          <p:spPr>
            <a:xfrm>
              <a:off x="6950361" y="3401852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94%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6DB984-8726-4B05-AAFE-BA1807B7C0FC}"/>
                </a:ext>
              </a:extLst>
            </p:cNvPr>
            <p:cNvSpPr txBox="1"/>
            <p:nvPr/>
          </p:nvSpPr>
          <p:spPr>
            <a:xfrm>
              <a:off x="10148304" y="2548860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55%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2D1C19-4AC3-4539-A037-2ED4809F9F4A}"/>
              </a:ext>
            </a:extLst>
          </p:cNvPr>
          <p:cNvSpPr/>
          <p:nvPr/>
        </p:nvSpPr>
        <p:spPr>
          <a:xfrm>
            <a:off x="1968759" y="326571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1751AA5-06CD-4F43-ABF7-484D28EF7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49" y="738391"/>
            <a:ext cx="7841126" cy="34569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48293FE5-AD43-476D-818C-90A000664CEE}"/>
              </a:ext>
            </a:extLst>
          </p:cNvPr>
          <p:cNvSpPr/>
          <p:nvPr/>
        </p:nvSpPr>
        <p:spPr>
          <a:xfrm>
            <a:off x="2752332" y="4532379"/>
            <a:ext cx="7693809" cy="1250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추출하여 가공한 사고위험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TRIP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분석한 통계의 일부 입니다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데이터로 거리에 따른 운행시간을 고려하여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졸음 쉼터의 위치를 결정하는 데에 도움을 줄 수 있습니다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C9367214-7C55-427F-88F2-6C4062C01249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12991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 제안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AE0C4C-5EB6-435A-8501-C7BF3067943E}"/>
              </a:ext>
            </a:extLst>
          </p:cNvPr>
          <p:cNvGrpSpPr/>
          <p:nvPr/>
        </p:nvGrpSpPr>
        <p:grpSpPr>
          <a:xfrm>
            <a:off x="2202260" y="639528"/>
            <a:ext cx="3893740" cy="3219408"/>
            <a:chOff x="1893389" y="534506"/>
            <a:chExt cx="3893740" cy="32194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E982F9-22FD-4A88-9B79-3DB831EFCC8C}"/>
                </a:ext>
              </a:extLst>
            </p:cNvPr>
            <p:cNvSpPr/>
            <p:nvPr/>
          </p:nvSpPr>
          <p:spPr>
            <a:xfrm>
              <a:off x="1893389" y="912583"/>
              <a:ext cx="3893740" cy="28413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5790E4-B96A-4B09-8D54-FDFB8258A731}"/>
                </a:ext>
              </a:extLst>
            </p:cNvPr>
            <p:cNvSpPr txBox="1"/>
            <p:nvPr/>
          </p:nvSpPr>
          <p:spPr>
            <a:xfrm>
              <a:off x="2111020" y="534506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졸음 쉼터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62D7A35-CA6B-493E-9186-F9254A16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94" y="1030378"/>
              <a:ext cx="3721434" cy="114865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1C87134-C79F-405A-B5FB-BC1289B0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195" y="2241598"/>
              <a:ext cx="3721434" cy="72378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7B5A029-555B-4B7D-92D8-0CA58DEF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645" y="2599782"/>
              <a:ext cx="3721415" cy="69308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9078DF3-A6EA-46D6-90BA-813F5EF8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7626" y="3033606"/>
              <a:ext cx="3721434" cy="62126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12EE9C-0DBB-4E54-AE68-BD55A77EE3C4}"/>
              </a:ext>
            </a:extLst>
          </p:cNvPr>
          <p:cNvGrpSpPr/>
          <p:nvPr/>
        </p:nvGrpSpPr>
        <p:grpSpPr>
          <a:xfrm>
            <a:off x="7103626" y="639528"/>
            <a:ext cx="3893740" cy="3219408"/>
            <a:chOff x="4109016" y="1323489"/>
            <a:chExt cx="3893740" cy="321940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A3F0FC-BD95-4DBB-BC56-55388DFE609B}"/>
                </a:ext>
              </a:extLst>
            </p:cNvPr>
            <p:cNvSpPr/>
            <p:nvPr/>
          </p:nvSpPr>
          <p:spPr>
            <a:xfrm>
              <a:off x="4109016" y="1701567"/>
              <a:ext cx="3893740" cy="28413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64FCA5-8388-4BD5-9BA6-D25A181C6981}"/>
                </a:ext>
              </a:extLst>
            </p:cNvPr>
            <p:cNvSpPr txBox="1"/>
            <p:nvPr/>
          </p:nvSpPr>
          <p:spPr>
            <a:xfrm>
              <a:off x="4326647" y="1323489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도로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C0473D5-36CD-44BD-9CD9-184866CC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6849" y="1782630"/>
              <a:ext cx="3750326" cy="63554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CB56A07-799C-4BC6-9EF1-EDDFBF4A1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858" y="2453322"/>
              <a:ext cx="3750325" cy="136995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F692078-7C63-47B0-892C-D3F8742C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6850" y="3232970"/>
              <a:ext cx="3750325" cy="72242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81AA1B2-E23F-49F4-911B-C479B0B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4842" y="3790280"/>
              <a:ext cx="3750325" cy="685882"/>
            </a:xfrm>
            <a:prstGeom prst="rect">
              <a:avLst/>
            </a:prstGeom>
          </p:spPr>
        </p:pic>
      </p:grpSp>
      <p:pic>
        <p:nvPicPr>
          <p:cNvPr id="57" name="그림 56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77BD1DD9-58A2-486C-8772-600DA96E71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28" y="4156986"/>
            <a:ext cx="4093676" cy="230269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76BA358-022A-4AEA-9E59-2BF57A67ADE9}"/>
              </a:ext>
            </a:extLst>
          </p:cNvPr>
          <p:cNvGrpSpPr/>
          <p:nvPr/>
        </p:nvGrpSpPr>
        <p:grpSpPr>
          <a:xfrm>
            <a:off x="2637899" y="4163720"/>
            <a:ext cx="3014714" cy="2183527"/>
            <a:chOff x="6950361" y="2000897"/>
            <a:chExt cx="4779929" cy="346205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26C91CC-DEE0-4FB0-BB7F-8371CC793D32}"/>
                </a:ext>
              </a:extLst>
            </p:cNvPr>
            <p:cNvGrpSpPr/>
            <p:nvPr/>
          </p:nvGrpSpPr>
          <p:grpSpPr>
            <a:xfrm>
              <a:off x="8397872" y="2000897"/>
              <a:ext cx="787860" cy="3462054"/>
              <a:chOff x="8322054" y="2379365"/>
              <a:chExt cx="787860" cy="346205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7990C3D-9C4E-4C90-A8EF-8387B4B2C8CA}"/>
                  </a:ext>
                </a:extLst>
              </p:cNvPr>
              <p:cNvGrpSpPr/>
              <p:nvPr/>
            </p:nvGrpSpPr>
            <p:grpSpPr>
              <a:xfrm>
                <a:off x="8322054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22A3DC59-06EA-4A9D-9939-D7600DC30CE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" name="모서리가 둥근 직사각형 12">
                  <a:extLst>
                    <a:ext uri="{FF2B5EF4-FFF2-40B4-BE49-F238E27FC236}">
                      <a16:creationId xmlns:a16="http://schemas.microsoft.com/office/drawing/2014/main" id="{CFB10CCC-6067-4417-A3F6-8BC0C77F64A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22A7540-9ED0-4D53-8671-2306E318FBEA}"/>
                  </a:ext>
                </a:extLst>
              </p:cNvPr>
              <p:cNvGrpSpPr/>
              <p:nvPr/>
            </p:nvGrpSpPr>
            <p:grpSpPr>
              <a:xfrm>
                <a:off x="8420023" y="2718996"/>
                <a:ext cx="591931" cy="3014894"/>
                <a:chOff x="3390736" y="669254"/>
                <a:chExt cx="716236" cy="3648023"/>
              </a:xfrm>
              <a:solidFill>
                <a:schemeClr val="bg1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65DDF21F-B871-4272-AE12-27AA718FA074}"/>
                    </a:ext>
                  </a:extLst>
                </p:cNvPr>
                <p:cNvSpPr/>
                <p:nvPr/>
              </p:nvSpPr>
              <p:spPr>
                <a:xfrm>
                  <a:off x="3390736" y="3601040"/>
                  <a:ext cx="716236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4" name="모서리가 둥근 직사각형 10">
                  <a:extLst>
                    <a:ext uri="{FF2B5EF4-FFF2-40B4-BE49-F238E27FC236}">
                      <a16:creationId xmlns:a16="http://schemas.microsoft.com/office/drawing/2014/main" id="{EE445900-AAD8-47D9-A051-9754E2C7059A}"/>
                    </a:ext>
                  </a:extLst>
                </p:cNvPr>
                <p:cNvSpPr/>
                <p:nvPr/>
              </p:nvSpPr>
              <p:spPr>
                <a:xfrm>
                  <a:off x="3581576" y="669254"/>
                  <a:ext cx="344286" cy="3221809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F37F0E-4E13-445C-8DA8-8812246887DA}"/>
                </a:ext>
              </a:extLst>
            </p:cNvPr>
            <p:cNvSpPr txBox="1"/>
            <p:nvPr/>
          </p:nvSpPr>
          <p:spPr>
            <a:xfrm>
              <a:off x="7250211" y="3089797"/>
              <a:ext cx="982289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43148F-3C98-4583-8975-D3C0DEF8F223}"/>
                </a:ext>
              </a:extLst>
            </p:cNvPr>
            <p:cNvSpPr txBox="1"/>
            <p:nvPr/>
          </p:nvSpPr>
          <p:spPr>
            <a:xfrm>
              <a:off x="10252706" y="2220828"/>
              <a:ext cx="1380993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사망자 감소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0561F76-F943-4A99-BAA9-62E1180F3A43}"/>
                </a:ext>
              </a:extLst>
            </p:cNvPr>
            <p:cNvGrpSpPr/>
            <p:nvPr/>
          </p:nvGrpSpPr>
          <p:grpSpPr>
            <a:xfrm>
              <a:off x="9455116" y="2000897"/>
              <a:ext cx="787860" cy="3462054"/>
              <a:chOff x="9586651" y="2379365"/>
              <a:chExt cx="787860" cy="3462054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7A871658-F5C9-48DD-AF9B-96F60D9B73A0}"/>
                  </a:ext>
                </a:extLst>
              </p:cNvPr>
              <p:cNvGrpSpPr/>
              <p:nvPr/>
            </p:nvGrpSpPr>
            <p:grpSpPr>
              <a:xfrm>
                <a:off x="9586651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88871FB-1446-4E26-A35C-990E0CBDF51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0" name="모서리가 둥근 직사각형 22">
                  <a:extLst>
                    <a:ext uri="{FF2B5EF4-FFF2-40B4-BE49-F238E27FC236}">
                      <a16:creationId xmlns:a16="http://schemas.microsoft.com/office/drawing/2014/main" id="{770F038A-69EF-4738-9A4A-33DD7DF0DB1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784B9EA6-AA08-479A-A249-F7C8CA2C8C39}"/>
                  </a:ext>
                </a:extLst>
              </p:cNvPr>
              <p:cNvGrpSpPr/>
              <p:nvPr/>
            </p:nvGrpSpPr>
            <p:grpSpPr>
              <a:xfrm>
                <a:off x="9684616" y="3837595"/>
                <a:ext cx="591931" cy="1896296"/>
                <a:chOff x="3390736" y="2022760"/>
                <a:chExt cx="716237" cy="2294518"/>
              </a:xfrm>
              <a:solidFill>
                <a:schemeClr val="bg1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40A8ADF-BE94-43A3-AA6B-37B57FC51CE5}"/>
                    </a:ext>
                  </a:extLst>
                </p:cNvPr>
                <p:cNvSpPr/>
                <p:nvPr/>
              </p:nvSpPr>
              <p:spPr>
                <a:xfrm>
                  <a:off x="3390736" y="3601041"/>
                  <a:ext cx="716237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8" name="모서리가 둥근 직사각형 20">
                  <a:extLst>
                    <a:ext uri="{FF2B5EF4-FFF2-40B4-BE49-F238E27FC236}">
                      <a16:creationId xmlns:a16="http://schemas.microsoft.com/office/drawing/2014/main" id="{668D6623-2ECA-4952-A177-02F853F14A04}"/>
                    </a:ext>
                  </a:extLst>
                </p:cNvPr>
                <p:cNvSpPr/>
                <p:nvPr/>
              </p:nvSpPr>
              <p:spPr>
                <a:xfrm>
                  <a:off x="3581576" y="2022760"/>
                  <a:ext cx="344286" cy="1868302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BF970F-94E8-40CA-88CC-AA3B4272609E}"/>
                </a:ext>
              </a:extLst>
            </p:cNvPr>
            <p:cNvSpPr txBox="1"/>
            <p:nvPr/>
          </p:nvSpPr>
          <p:spPr>
            <a:xfrm>
              <a:off x="6950361" y="3401852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94%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6DB984-8726-4B05-AAFE-BA1807B7C0FC}"/>
                </a:ext>
              </a:extLst>
            </p:cNvPr>
            <p:cNvSpPr txBox="1"/>
            <p:nvPr/>
          </p:nvSpPr>
          <p:spPr>
            <a:xfrm>
              <a:off x="10148304" y="2548860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55%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2D1C19-4AC3-4539-A037-2ED4809F9F4A}"/>
              </a:ext>
            </a:extLst>
          </p:cNvPr>
          <p:cNvSpPr/>
          <p:nvPr/>
        </p:nvSpPr>
        <p:spPr>
          <a:xfrm>
            <a:off x="1968759" y="326571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1751AA5-06CD-4F43-ABF7-484D28EF7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49" y="738391"/>
            <a:ext cx="7841126" cy="34569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48293FE5-AD43-476D-818C-90A000664CEE}"/>
              </a:ext>
            </a:extLst>
          </p:cNvPr>
          <p:cNvSpPr/>
          <p:nvPr/>
        </p:nvSpPr>
        <p:spPr>
          <a:xfrm>
            <a:off x="2752332" y="4532379"/>
            <a:ext cx="7693809" cy="1250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추출한 데이터를 바탕으로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분석한 데이터로 각 쉼터 간의 적절한 간격을 판단합니다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3B5B67F-F44D-4243-BD2E-B33A94A739E8}"/>
              </a:ext>
            </a:extLst>
          </p:cNvPr>
          <p:cNvSpPr/>
          <p:nvPr/>
        </p:nvSpPr>
        <p:spPr>
          <a:xfrm>
            <a:off x="2138036" y="326571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9" name="그림 78" descr="자연이(가) 표시된 사진&#10;&#10;자동 생성된 설명">
            <a:extLst>
              <a:ext uri="{FF2B5EF4-FFF2-40B4-BE49-F238E27FC236}">
                <a16:creationId xmlns:a16="http://schemas.microsoft.com/office/drawing/2014/main" id="{3828BE65-04EE-4A80-BE77-BF4422FD54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1" t="20276" r="16985" b="1905"/>
          <a:stretch/>
        </p:blipFill>
        <p:spPr>
          <a:xfrm>
            <a:off x="2233240" y="315688"/>
            <a:ext cx="4030821" cy="6164395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23C46BE4-5F24-430E-9858-C3C303D5B7B8}"/>
              </a:ext>
            </a:extLst>
          </p:cNvPr>
          <p:cNvSpPr/>
          <p:nvPr/>
        </p:nvSpPr>
        <p:spPr>
          <a:xfrm>
            <a:off x="6774145" y="2132611"/>
            <a:ext cx="3910217" cy="28090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위험 데이터에서 차량이 시동을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끄고 켠 정보를 화면에 표시했습니다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사고가 자주 발생 할 수 있는 곳일 수록 더 밝은 빨강색으로 표시됩니다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바탕으로 고속도로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위치를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선정하여 안전한 사고 위험을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방지 할 수 있을 것입니다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10">
            <a:extLst>
              <a:ext uri="{FF2B5EF4-FFF2-40B4-BE49-F238E27FC236}">
                <a16:creationId xmlns:a16="http://schemas.microsoft.com/office/drawing/2014/main" id="{EF385FE1-E564-4F22-8574-2D547DE7129E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131127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 제안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AE0C4C-5EB6-435A-8501-C7BF3067943E}"/>
              </a:ext>
            </a:extLst>
          </p:cNvPr>
          <p:cNvGrpSpPr/>
          <p:nvPr/>
        </p:nvGrpSpPr>
        <p:grpSpPr>
          <a:xfrm>
            <a:off x="2202260" y="639528"/>
            <a:ext cx="3893740" cy="3219408"/>
            <a:chOff x="1893389" y="534506"/>
            <a:chExt cx="3893740" cy="32194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E982F9-22FD-4A88-9B79-3DB831EFCC8C}"/>
                </a:ext>
              </a:extLst>
            </p:cNvPr>
            <p:cNvSpPr/>
            <p:nvPr/>
          </p:nvSpPr>
          <p:spPr>
            <a:xfrm>
              <a:off x="1893389" y="912583"/>
              <a:ext cx="3893740" cy="28413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5790E4-B96A-4B09-8D54-FDFB8258A731}"/>
                </a:ext>
              </a:extLst>
            </p:cNvPr>
            <p:cNvSpPr txBox="1"/>
            <p:nvPr/>
          </p:nvSpPr>
          <p:spPr>
            <a:xfrm>
              <a:off x="2111020" y="534506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졸음 쉼터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62D7A35-CA6B-493E-9186-F9254A16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94" y="1030378"/>
              <a:ext cx="3721434" cy="114865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1C87134-C79F-405A-B5FB-BC1289B0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195" y="2241598"/>
              <a:ext cx="3721434" cy="72378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7B5A029-555B-4B7D-92D8-0CA58DEF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645" y="2599782"/>
              <a:ext cx="3721415" cy="69308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9078DF3-A6EA-46D6-90BA-813F5EF8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7626" y="3033606"/>
              <a:ext cx="3721434" cy="62126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12EE9C-0DBB-4E54-AE68-BD55A77EE3C4}"/>
              </a:ext>
            </a:extLst>
          </p:cNvPr>
          <p:cNvGrpSpPr/>
          <p:nvPr/>
        </p:nvGrpSpPr>
        <p:grpSpPr>
          <a:xfrm>
            <a:off x="7103626" y="639528"/>
            <a:ext cx="3893740" cy="3219408"/>
            <a:chOff x="4109016" y="1323489"/>
            <a:chExt cx="3893740" cy="321940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A3F0FC-BD95-4DBB-BC56-55388DFE609B}"/>
                </a:ext>
              </a:extLst>
            </p:cNvPr>
            <p:cNvSpPr/>
            <p:nvPr/>
          </p:nvSpPr>
          <p:spPr>
            <a:xfrm>
              <a:off x="4109016" y="1701567"/>
              <a:ext cx="3893740" cy="28413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64FCA5-8388-4BD5-9BA6-D25A181C6981}"/>
                </a:ext>
              </a:extLst>
            </p:cNvPr>
            <p:cNvSpPr txBox="1"/>
            <p:nvPr/>
          </p:nvSpPr>
          <p:spPr>
            <a:xfrm>
              <a:off x="4326647" y="1323489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도로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C0473D5-36CD-44BD-9CD9-184866CC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6849" y="1782630"/>
              <a:ext cx="3750326" cy="63554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CB56A07-799C-4BC6-9EF1-EDDFBF4A1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858" y="2453322"/>
              <a:ext cx="3750325" cy="136995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F692078-7C63-47B0-892C-D3F8742C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6850" y="3232970"/>
              <a:ext cx="3750325" cy="72242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81AA1B2-E23F-49F4-911B-C479B0B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4842" y="3790280"/>
              <a:ext cx="3750325" cy="685882"/>
            </a:xfrm>
            <a:prstGeom prst="rect">
              <a:avLst/>
            </a:prstGeom>
          </p:spPr>
        </p:pic>
      </p:grpSp>
      <p:pic>
        <p:nvPicPr>
          <p:cNvPr id="57" name="그림 56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77BD1DD9-58A2-486C-8772-600DA96E71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28" y="4156986"/>
            <a:ext cx="4093676" cy="230269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76BA358-022A-4AEA-9E59-2BF57A67ADE9}"/>
              </a:ext>
            </a:extLst>
          </p:cNvPr>
          <p:cNvGrpSpPr/>
          <p:nvPr/>
        </p:nvGrpSpPr>
        <p:grpSpPr>
          <a:xfrm>
            <a:off x="2637899" y="4163720"/>
            <a:ext cx="3014714" cy="2183527"/>
            <a:chOff x="6950361" y="2000897"/>
            <a:chExt cx="4779929" cy="346205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26C91CC-DEE0-4FB0-BB7F-8371CC793D32}"/>
                </a:ext>
              </a:extLst>
            </p:cNvPr>
            <p:cNvGrpSpPr/>
            <p:nvPr/>
          </p:nvGrpSpPr>
          <p:grpSpPr>
            <a:xfrm>
              <a:off x="8397872" y="2000897"/>
              <a:ext cx="787860" cy="3462054"/>
              <a:chOff x="8322054" y="2379365"/>
              <a:chExt cx="787860" cy="346205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7990C3D-9C4E-4C90-A8EF-8387B4B2C8CA}"/>
                  </a:ext>
                </a:extLst>
              </p:cNvPr>
              <p:cNvGrpSpPr/>
              <p:nvPr/>
            </p:nvGrpSpPr>
            <p:grpSpPr>
              <a:xfrm>
                <a:off x="8322054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22A3DC59-06EA-4A9D-9939-D7600DC30CE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" name="모서리가 둥근 직사각형 12">
                  <a:extLst>
                    <a:ext uri="{FF2B5EF4-FFF2-40B4-BE49-F238E27FC236}">
                      <a16:creationId xmlns:a16="http://schemas.microsoft.com/office/drawing/2014/main" id="{CFB10CCC-6067-4417-A3F6-8BC0C77F64A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22A7540-9ED0-4D53-8671-2306E318FBEA}"/>
                  </a:ext>
                </a:extLst>
              </p:cNvPr>
              <p:cNvGrpSpPr/>
              <p:nvPr/>
            </p:nvGrpSpPr>
            <p:grpSpPr>
              <a:xfrm>
                <a:off x="8420023" y="2718996"/>
                <a:ext cx="591931" cy="3014894"/>
                <a:chOff x="3390736" y="669254"/>
                <a:chExt cx="716236" cy="3648023"/>
              </a:xfrm>
              <a:solidFill>
                <a:schemeClr val="bg1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65DDF21F-B871-4272-AE12-27AA718FA074}"/>
                    </a:ext>
                  </a:extLst>
                </p:cNvPr>
                <p:cNvSpPr/>
                <p:nvPr/>
              </p:nvSpPr>
              <p:spPr>
                <a:xfrm>
                  <a:off x="3390736" y="3601040"/>
                  <a:ext cx="716236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4" name="모서리가 둥근 직사각형 10">
                  <a:extLst>
                    <a:ext uri="{FF2B5EF4-FFF2-40B4-BE49-F238E27FC236}">
                      <a16:creationId xmlns:a16="http://schemas.microsoft.com/office/drawing/2014/main" id="{EE445900-AAD8-47D9-A051-9754E2C7059A}"/>
                    </a:ext>
                  </a:extLst>
                </p:cNvPr>
                <p:cNvSpPr/>
                <p:nvPr/>
              </p:nvSpPr>
              <p:spPr>
                <a:xfrm>
                  <a:off x="3581576" y="669254"/>
                  <a:ext cx="344286" cy="3221809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F37F0E-4E13-445C-8DA8-8812246887DA}"/>
                </a:ext>
              </a:extLst>
            </p:cNvPr>
            <p:cNvSpPr txBox="1"/>
            <p:nvPr/>
          </p:nvSpPr>
          <p:spPr>
            <a:xfrm>
              <a:off x="7250211" y="3089797"/>
              <a:ext cx="982289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43148F-3C98-4583-8975-D3C0DEF8F223}"/>
                </a:ext>
              </a:extLst>
            </p:cNvPr>
            <p:cNvSpPr txBox="1"/>
            <p:nvPr/>
          </p:nvSpPr>
          <p:spPr>
            <a:xfrm>
              <a:off x="10252706" y="2220828"/>
              <a:ext cx="1380993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사망자 감소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0561F76-F943-4A99-BAA9-62E1180F3A43}"/>
                </a:ext>
              </a:extLst>
            </p:cNvPr>
            <p:cNvGrpSpPr/>
            <p:nvPr/>
          </p:nvGrpSpPr>
          <p:grpSpPr>
            <a:xfrm>
              <a:off x="9455116" y="2000897"/>
              <a:ext cx="787860" cy="3462054"/>
              <a:chOff x="9586651" y="2379365"/>
              <a:chExt cx="787860" cy="3462054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7A871658-F5C9-48DD-AF9B-96F60D9B73A0}"/>
                  </a:ext>
                </a:extLst>
              </p:cNvPr>
              <p:cNvGrpSpPr/>
              <p:nvPr/>
            </p:nvGrpSpPr>
            <p:grpSpPr>
              <a:xfrm>
                <a:off x="9586651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88871FB-1446-4E26-A35C-990E0CBDF51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0" name="모서리가 둥근 직사각형 22">
                  <a:extLst>
                    <a:ext uri="{FF2B5EF4-FFF2-40B4-BE49-F238E27FC236}">
                      <a16:creationId xmlns:a16="http://schemas.microsoft.com/office/drawing/2014/main" id="{770F038A-69EF-4738-9A4A-33DD7DF0DB1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784B9EA6-AA08-479A-A249-F7C8CA2C8C39}"/>
                  </a:ext>
                </a:extLst>
              </p:cNvPr>
              <p:cNvGrpSpPr/>
              <p:nvPr/>
            </p:nvGrpSpPr>
            <p:grpSpPr>
              <a:xfrm>
                <a:off x="9684616" y="3837595"/>
                <a:ext cx="591931" cy="1896296"/>
                <a:chOff x="3390736" y="2022760"/>
                <a:chExt cx="716237" cy="2294518"/>
              </a:xfrm>
              <a:solidFill>
                <a:schemeClr val="bg1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40A8ADF-BE94-43A3-AA6B-37B57FC51CE5}"/>
                    </a:ext>
                  </a:extLst>
                </p:cNvPr>
                <p:cNvSpPr/>
                <p:nvPr/>
              </p:nvSpPr>
              <p:spPr>
                <a:xfrm>
                  <a:off x="3390736" y="3601041"/>
                  <a:ext cx="716237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8" name="모서리가 둥근 직사각형 20">
                  <a:extLst>
                    <a:ext uri="{FF2B5EF4-FFF2-40B4-BE49-F238E27FC236}">
                      <a16:creationId xmlns:a16="http://schemas.microsoft.com/office/drawing/2014/main" id="{668D6623-2ECA-4952-A177-02F853F14A04}"/>
                    </a:ext>
                  </a:extLst>
                </p:cNvPr>
                <p:cNvSpPr/>
                <p:nvPr/>
              </p:nvSpPr>
              <p:spPr>
                <a:xfrm>
                  <a:off x="3581576" y="2022760"/>
                  <a:ext cx="344286" cy="1868302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BF970F-94E8-40CA-88CC-AA3B4272609E}"/>
                </a:ext>
              </a:extLst>
            </p:cNvPr>
            <p:cNvSpPr txBox="1"/>
            <p:nvPr/>
          </p:nvSpPr>
          <p:spPr>
            <a:xfrm>
              <a:off x="6950361" y="3401852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94%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6DB984-8726-4B05-AAFE-BA1807B7C0FC}"/>
                </a:ext>
              </a:extLst>
            </p:cNvPr>
            <p:cNvSpPr txBox="1"/>
            <p:nvPr/>
          </p:nvSpPr>
          <p:spPr>
            <a:xfrm>
              <a:off x="10148304" y="2548860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55%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2D1C19-4AC3-4539-A037-2ED4809F9F4A}"/>
              </a:ext>
            </a:extLst>
          </p:cNvPr>
          <p:cNvSpPr/>
          <p:nvPr/>
        </p:nvSpPr>
        <p:spPr>
          <a:xfrm>
            <a:off x="1968759" y="326571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2" name="그림 41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37C7648D-A5C3-463C-B908-BA6AE61725C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27" y="476832"/>
            <a:ext cx="7134210" cy="4012992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313AA2E2-3220-4EDB-A2E4-4EE3C673DF8F}"/>
              </a:ext>
            </a:extLst>
          </p:cNvPr>
          <p:cNvSpPr/>
          <p:nvPr/>
        </p:nvSpPr>
        <p:spPr>
          <a:xfrm>
            <a:off x="2708213" y="4826365"/>
            <a:ext cx="7693809" cy="1250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버스나 택시에 장착된 블랙박스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(or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ADAS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영상으로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거리에서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지워진 교통안전표지 및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중앙선이나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싱크홀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갈라짐을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판단하고 실시간으로 처리 하도록 요청합니다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10">
            <a:extLst>
              <a:ext uri="{FF2B5EF4-FFF2-40B4-BE49-F238E27FC236}">
                <a16:creationId xmlns:a16="http://schemas.microsoft.com/office/drawing/2014/main" id="{8BE363E6-993B-4A36-9E87-52F98C5CC781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5640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녹화_2019_05_30_04_13_25_174">
            <a:hlinkClick r:id="" action="ppaction://media"/>
            <a:extLst>
              <a:ext uri="{FF2B5EF4-FFF2-40B4-BE49-F238E27FC236}">
                <a16:creationId xmlns:a16="http://schemas.microsoft.com/office/drawing/2014/main" id="{B514D005-2421-4656-9D0A-65CD4B4FBB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8" end="44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0372" y="1196373"/>
            <a:ext cx="5817706" cy="50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E7CB8-A34F-4A5A-AD15-393C5C20F9DB}"/>
              </a:ext>
            </a:extLst>
          </p:cNvPr>
          <p:cNvSpPr txBox="1"/>
          <p:nvPr/>
        </p:nvSpPr>
        <p:spPr>
          <a:xfrm>
            <a:off x="2806993" y="802905"/>
            <a:ext cx="7324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 Outlier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4F3F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BED3F13-73A1-4276-BD75-CB28B1B32E26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146552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E7CB8-A34F-4A5A-AD15-393C5C20F9DB}"/>
              </a:ext>
            </a:extLst>
          </p:cNvPr>
          <p:cNvSpPr txBox="1"/>
          <p:nvPr/>
        </p:nvSpPr>
        <p:spPr>
          <a:xfrm>
            <a:off x="2788331" y="774913"/>
            <a:ext cx="7324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luster</a:t>
            </a:r>
            <a:endParaRPr lang="ko-KR" altLang="en-US" sz="1400" dirty="0">
              <a:solidFill>
                <a:srgbClr val="F4F3F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녹화_2019_05_30_04_20_16_682">
            <a:hlinkClick r:id="" action="ppaction://media"/>
            <a:extLst>
              <a:ext uri="{FF2B5EF4-FFF2-40B4-BE49-F238E27FC236}">
                <a16:creationId xmlns:a16="http://schemas.microsoft.com/office/drawing/2014/main" id="{4AD98F54-5C63-45BC-9BB3-1C37A3E70C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922" y="1082690"/>
            <a:ext cx="7615283" cy="5153199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8A3E3FFE-91C1-4B66-B195-E5F235505FE1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95418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녹색이(가) 표시된 사진&#10;&#10;자동 생성된 설명">
            <a:extLst>
              <a:ext uri="{FF2B5EF4-FFF2-40B4-BE49-F238E27FC236}">
                <a16:creationId xmlns:a16="http://schemas.microsoft.com/office/drawing/2014/main" id="{4F7545BF-7224-4397-AFF5-369C9AD1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9" y="476802"/>
            <a:ext cx="5191683" cy="59043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32BC2FF-6604-4232-BB70-3C4D3416EEC3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3AA2E2-3220-4EDB-A2E4-4EE3C673DF8F}"/>
              </a:ext>
            </a:extLst>
          </p:cNvPr>
          <p:cNvSpPr/>
          <p:nvPr/>
        </p:nvSpPr>
        <p:spPr>
          <a:xfrm>
            <a:off x="7682594" y="2604406"/>
            <a:ext cx="4114800" cy="16491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TRIP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데이터로 버스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택시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화물차 등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차량의 특성을 분석할 수 있습니다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9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1226</Words>
  <Application>Microsoft Office PowerPoint</Application>
  <PresentationFormat>와이드스크린</PresentationFormat>
  <Paragraphs>228</Paragraphs>
  <Slides>18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나눔스퀘어</vt:lpstr>
      <vt:lpstr>Calibri</vt:lpstr>
      <vt:lpstr>나눔바른고딕</vt:lpstr>
      <vt:lpstr>맑은 고딕</vt:lpstr>
      <vt:lpstr>나눔스퀘어 Bold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MCA</cp:lastModifiedBy>
  <cp:revision>121</cp:revision>
  <dcterms:created xsi:type="dcterms:W3CDTF">2017-12-29T01:13:06Z</dcterms:created>
  <dcterms:modified xsi:type="dcterms:W3CDTF">2019-06-03T07:56:18Z</dcterms:modified>
  <cp:version/>
</cp:coreProperties>
</file>